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16"/>
  </p:notesMasterIdLst>
  <p:sldIdLst>
    <p:sldId id="257" r:id="rId3"/>
    <p:sldId id="532" r:id="rId4"/>
    <p:sldId id="537" r:id="rId5"/>
    <p:sldId id="538" r:id="rId6"/>
    <p:sldId id="540" r:id="rId7"/>
    <p:sldId id="539" r:id="rId8"/>
    <p:sldId id="533" r:id="rId9"/>
    <p:sldId id="541" r:id="rId10"/>
    <p:sldId id="543" r:id="rId11"/>
    <p:sldId id="544" r:id="rId12"/>
    <p:sldId id="546" r:id="rId13"/>
    <p:sldId id="545" r:id="rId14"/>
    <p:sldId id="267" r:id="rId15"/>
  </p:sldIdLst>
  <p:sldSz cx="12192000" cy="6858000"/>
  <p:notesSz cx="6858000" cy="9144000"/>
  <p:embeddedFontLst>
    <p:embeddedFont>
      <p:font typeface="나눔스퀘어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96C"/>
    <a:srgbClr val="FFF2CC"/>
    <a:srgbClr val="002060"/>
    <a:srgbClr val="0915FF"/>
    <a:srgbClr val="CD4837"/>
    <a:srgbClr val="70AD47"/>
    <a:srgbClr val="FFFFFF"/>
    <a:srgbClr val="7082A6"/>
    <a:srgbClr val="41719C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1" autoAdjust="0"/>
    <p:restoredTop sz="89798" autoAdjust="0"/>
  </p:normalViewPr>
  <p:slideViewPr>
    <p:cSldViewPr snapToGrid="0">
      <p:cViewPr varScale="1">
        <p:scale>
          <a:sx n="114" d="100"/>
          <a:sy n="114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0A58-7990-4732-B7F0-F84881384B25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221C3-0A71-49A1-AB13-C812D6CB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6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ca16a5ad-b106-4e84-8a43-178710e854ba.png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221C3-0A71-49A1-AB13-C812D6CB0D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85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ca16a5ad-b106-4e84-8a43-178710e854ba.png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221C3-0A71-49A1-AB13-C812D6CB0D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0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ca16a5ad-b106-4e84-8a43-178710e854ba.png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221C3-0A71-49A1-AB13-C812D6CB0D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46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ca16a5ad-b106-4e84-8a43-178710e854ba.png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221C3-0A71-49A1-AB13-C812D6CB0D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04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ca16a5ad-b106-4e84-8a43-178710e854ba.png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221C3-0A71-49A1-AB13-C812D6CB0D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2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5" y="2241423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738429" y="2749827"/>
            <a:ext cx="6715236" cy="6118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800" b="1" dirty="0">
                <a:solidFill>
                  <a:srgbClr val="0070C0"/>
                </a:solidFill>
              </a:rPr>
              <a:t>Semantic Segmentation for M detection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306368" y="3870131"/>
            <a:ext cx="157927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20210824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강현정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4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0A805B88-2D88-4E96-AB74-31A34E82ADB6}"/>
              </a:ext>
            </a:extLst>
          </p:cNvPr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15A518B-40E8-4F61-BB99-4915505D15A6}"/>
              </a:ext>
            </a:extLst>
          </p:cNvPr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A518F7A-606D-44EA-ABEA-88EA99835618}"/>
              </a:ext>
            </a:extLst>
          </p:cNvPr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754C6-9273-4913-9968-08B0F93B296D}"/>
              </a:ext>
            </a:extLst>
          </p:cNvPr>
          <p:cNvSpPr txBox="1"/>
          <p:nvPr/>
        </p:nvSpPr>
        <p:spPr>
          <a:xfrm>
            <a:off x="449943" y="629558"/>
            <a:ext cx="3838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DeepLabv3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with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normal images</a:t>
            </a:r>
            <a:endParaRPr lang="ko-KR" altLang="en-US" sz="20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33EC03-F59D-4B47-BF5E-29B17CE63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18" y="1454010"/>
            <a:ext cx="2653985" cy="194143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266FE5-5B59-4530-AFFD-B716AA309B5E}"/>
              </a:ext>
            </a:extLst>
          </p:cNvPr>
          <p:cNvSpPr/>
          <p:nvPr/>
        </p:nvSpPr>
        <p:spPr>
          <a:xfrm>
            <a:off x="3741261" y="3434382"/>
            <a:ext cx="2239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2021S 0302280010101-10</a:t>
            </a:r>
            <a:r>
              <a:rPr lang="en-US" altLang="ko-KR" sz="1200" dirty="0"/>
              <a:t>7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1F87D4-0D34-462F-BCEC-435CC69D8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50" y="3745855"/>
            <a:ext cx="2694654" cy="197118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04E47C-FB0C-40B9-9CD6-3DBC57570D0B}"/>
              </a:ext>
            </a:extLst>
          </p:cNvPr>
          <p:cNvSpPr/>
          <p:nvPr/>
        </p:nvSpPr>
        <p:spPr>
          <a:xfrm>
            <a:off x="3741261" y="5751516"/>
            <a:ext cx="2146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2021S 0302545010101-26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EBC9FF2-9868-4F76-8B32-0060FB9593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89" y="1454009"/>
            <a:ext cx="2653984" cy="19414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B35A16C-E679-4FEA-831E-364C68074A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89" y="3745855"/>
            <a:ext cx="2653985" cy="19414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2B61FE4-DDAB-4EF0-ADE2-6E143A9C42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278" y="1454010"/>
            <a:ext cx="2653984" cy="194143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8C121A-F02E-4E0C-93B0-C2B9AE5F425F}"/>
              </a:ext>
            </a:extLst>
          </p:cNvPr>
          <p:cNvSpPr/>
          <p:nvPr/>
        </p:nvSpPr>
        <p:spPr>
          <a:xfrm>
            <a:off x="9389655" y="3429000"/>
            <a:ext cx="2146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2021S 0302552010101-7</a:t>
            </a:r>
            <a:r>
              <a:rPr lang="en-US" altLang="ko-KR" sz="1200" dirty="0"/>
              <a:t>5</a:t>
            </a:r>
            <a:endParaRPr lang="ko-KR" altLang="en-US" sz="12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E5875D-8E36-43F5-823E-C5E2B4F68A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08" y="3750139"/>
            <a:ext cx="2694654" cy="197118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ABCD82-2C85-4C8E-8799-F27936AA7F45}"/>
              </a:ext>
            </a:extLst>
          </p:cNvPr>
          <p:cNvSpPr/>
          <p:nvPr/>
        </p:nvSpPr>
        <p:spPr>
          <a:xfrm>
            <a:off x="9389655" y="5765465"/>
            <a:ext cx="2146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2021S 0302555030101-20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A979FC5-AAE3-4527-95ED-9ED4D1D40B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48" y="1454010"/>
            <a:ext cx="2653985" cy="19414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A029167-CCA5-41BE-B5CB-E868B8186BA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78" y="3752939"/>
            <a:ext cx="2676156" cy="19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0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0A805B88-2D88-4E96-AB74-31A34E82ADB6}"/>
              </a:ext>
            </a:extLst>
          </p:cNvPr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15A518B-40E8-4F61-BB99-4915505D15A6}"/>
              </a:ext>
            </a:extLst>
          </p:cNvPr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A518F7A-606D-44EA-ABEA-88EA99835618}"/>
              </a:ext>
            </a:extLst>
          </p:cNvPr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754C6-9273-4913-9968-08B0F93B296D}"/>
              </a:ext>
            </a:extLst>
          </p:cNvPr>
          <p:cNvSpPr txBox="1"/>
          <p:nvPr/>
        </p:nvSpPr>
        <p:spPr>
          <a:xfrm>
            <a:off x="449943" y="629558"/>
            <a:ext cx="3838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DeepLabv3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with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normal images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84F960-E66A-473D-A52B-247E484C8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49" y="1454009"/>
            <a:ext cx="2694654" cy="19711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0137EB-E9BF-4C03-B1C4-1177D8AF1B53}"/>
              </a:ext>
            </a:extLst>
          </p:cNvPr>
          <p:cNvSpPr/>
          <p:nvPr/>
        </p:nvSpPr>
        <p:spPr>
          <a:xfrm>
            <a:off x="3775603" y="3447026"/>
            <a:ext cx="2239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2021S 0302280010101-447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A0F642-5AAD-4E5F-928B-162627D64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50" y="3745856"/>
            <a:ext cx="2694654" cy="19711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176E96-6135-42FA-965A-6D733FE642BA}"/>
              </a:ext>
            </a:extLst>
          </p:cNvPr>
          <p:cNvSpPr/>
          <p:nvPr/>
        </p:nvSpPr>
        <p:spPr>
          <a:xfrm>
            <a:off x="3713676" y="5724123"/>
            <a:ext cx="2239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2021S 0302545010101-207</a:t>
            </a:r>
            <a:endParaRPr lang="en-US" altLang="ko-KR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FD1CFC-D1EC-42DC-92DA-BCF3668158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1454008"/>
            <a:ext cx="2694654" cy="1971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2DF31A-9B0D-4176-A07C-400CC0100F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3752936"/>
            <a:ext cx="2694654" cy="19711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9058999-D396-4E9E-86A8-A38DFCFC93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57" y="3752934"/>
            <a:ext cx="2694655" cy="197118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71E9CD-7491-421F-AF58-F2BEB9C30B03}"/>
              </a:ext>
            </a:extLst>
          </p:cNvPr>
          <p:cNvSpPr/>
          <p:nvPr/>
        </p:nvSpPr>
        <p:spPr>
          <a:xfrm>
            <a:off x="9376082" y="5745952"/>
            <a:ext cx="2146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2021S 0302587020101-81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5144CD8-EE2A-4083-849C-83CA0555B8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435" y="1454006"/>
            <a:ext cx="2694654" cy="197118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E8453D-489C-42CD-8883-869B0DA61BB9}"/>
              </a:ext>
            </a:extLst>
          </p:cNvPr>
          <p:cNvSpPr/>
          <p:nvPr/>
        </p:nvSpPr>
        <p:spPr>
          <a:xfrm>
            <a:off x="9283108" y="3454103"/>
            <a:ext cx="2239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2021S 0302555030101-157</a:t>
            </a:r>
            <a:endParaRPr lang="en-US" altLang="ko-KR" sz="12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8ADBCA0-105C-4A5A-8649-BFB18B9A75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92" y="1454006"/>
            <a:ext cx="2694654" cy="197118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1FBE2B1-DA67-46C3-BF9B-874CC0683A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93" y="3760013"/>
            <a:ext cx="2694654" cy="19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2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0A805B88-2D88-4E96-AB74-31A34E82ADB6}"/>
              </a:ext>
            </a:extLst>
          </p:cNvPr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15A518B-40E8-4F61-BB99-4915505D15A6}"/>
              </a:ext>
            </a:extLst>
          </p:cNvPr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A518F7A-606D-44EA-ABEA-88EA99835618}"/>
              </a:ext>
            </a:extLst>
          </p:cNvPr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754C6-9273-4913-9968-08B0F93B296D}"/>
              </a:ext>
            </a:extLst>
          </p:cNvPr>
          <p:cNvSpPr txBox="1"/>
          <p:nvPr/>
        </p:nvSpPr>
        <p:spPr>
          <a:xfrm>
            <a:off x="449943" y="629558"/>
            <a:ext cx="3838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DeepLabv3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with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normal images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15D1C-29DC-4F80-9080-FAFDB1A9FBDB}"/>
              </a:ext>
            </a:extLst>
          </p:cNvPr>
          <p:cNvSpPr txBox="1"/>
          <p:nvPr/>
        </p:nvSpPr>
        <p:spPr>
          <a:xfrm>
            <a:off x="561638" y="1551964"/>
            <a:ext cx="270167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Dataset : 11 patients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        84 images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F0F2B6-E496-42B3-A2D6-0D991B241D36}"/>
              </a:ext>
            </a:extLst>
          </p:cNvPr>
          <p:cNvCxnSpPr/>
          <p:nvPr/>
        </p:nvCxnSpPr>
        <p:spPr>
          <a:xfrm>
            <a:off x="3590488" y="2080470"/>
            <a:ext cx="81373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ABCB16-64F7-4EDD-ABAE-2385CAF56257}"/>
              </a:ext>
            </a:extLst>
          </p:cNvPr>
          <p:cNvSpPr txBox="1"/>
          <p:nvPr/>
        </p:nvSpPr>
        <p:spPr>
          <a:xfrm>
            <a:off x="4965858" y="1551964"/>
            <a:ext cx="432075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Normal : 18 images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Non-Normal : 68 images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08041F-614B-44F4-A4FB-D4D40D72E877}"/>
              </a:ext>
            </a:extLst>
          </p:cNvPr>
          <p:cNvSpPr/>
          <p:nvPr/>
        </p:nvSpPr>
        <p:spPr>
          <a:xfrm>
            <a:off x="606027" y="2850325"/>
            <a:ext cx="745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Most of images are predicted as “At least one malignant lesion exists”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32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874020"/>
            <a:ext cx="3876510" cy="9829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399339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82907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3CA5E84E-BBDE-4B31-AB3C-B1FA1062897E}"/>
              </a:ext>
            </a:extLst>
          </p:cNvPr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0A4B96-8F6D-460C-9BA3-375F2E0C9B5E}"/>
              </a:ext>
            </a:extLst>
          </p:cNvPr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6765B3-612F-49B7-8EB9-4AC5E3C7C206}"/>
              </a:ext>
            </a:extLst>
          </p:cNvPr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3D8821-AFD3-44B4-977E-8503DC9C2A88}"/>
              </a:ext>
            </a:extLst>
          </p:cNvPr>
          <p:cNvSpPr txBox="1"/>
          <p:nvPr/>
        </p:nvSpPr>
        <p:spPr>
          <a:xfrm>
            <a:off x="449943" y="629558"/>
            <a:ext cx="299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Semantic Segmentation</a:t>
            </a:r>
            <a:endParaRPr lang="ko-KR" altLang="en-US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78A8E-0E49-44DE-BB2E-DC180C0F5AF2}"/>
              </a:ext>
            </a:extLst>
          </p:cNvPr>
          <p:cNvSpPr/>
          <p:nvPr/>
        </p:nvSpPr>
        <p:spPr>
          <a:xfrm>
            <a:off x="591744" y="1499423"/>
            <a:ext cx="103307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Semantic Segmentation : </a:t>
            </a:r>
            <a:r>
              <a:rPr lang="ko-KR" altLang="en-US" dirty="0"/>
              <a:t>서로 같은 </a:t>
            </a:r>
            <a:r>
              <a:rPr lang="en-US" altLang="ko-KR" dirty="0"/>
              <a:t>class</a:t>
            </a:r>
            <a:r>
              <a:rPr lang="ko-KR" altLang="en-US" dirty="0"/>
              <a:t>에 속하는 객체는 서로 같은 객체로 인식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                              One-stage Detector (U-Net, </a:t>
            </a:r>
            <a:r>
              <a:rPr lang="en-US" altLang="ko-KR" dirty="0" err="1"/>
              <a:t>DeepLab</a:t>
            </a:r>
            <a:r>
              <a:rPr lang="en-US" altLang="ko-KR" dirty="0"/>
              <a:t>, </a:t>
            </a:r>
            <a:r>
              <a:rPr lang="en-US" altLang="ko-KR" dirty="0" err="1"/>
              <a:t>SegNet</a:t>
            </a:r>
            <a:r>
              <a:rPr lang="en-US" altLang="ko-KR" dirty="0"/>
              <a:t>,…)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Instance Segmentation : </a:t>
            </a:r>
            <a:r>
              <a:rPr lang="ko-KR" altLang="en-US" dirty="0"/>
              <a:t>서로 같은 </a:t>
            </a:r>
            <a:r>
              <a:rPr lang="en-US" altLang="ko-KR" dirty="0"/>
              <a:t>class</a:t>
            </a:r>
            <a:r>
              <a:rPr lang="ko-KR" altLang="en-US" dirty="0"/>
              <a:t>에 속하는 객체도 서로 다른 객체로 인식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                             Two-stage Detector (Mask R-CNN)</a:t>
            </a:r>
          </a:p>
          <a:p>
            <a:endParaRPr lang="en-US" altLang="ko-KR" dirty="0"/>
          </a:p>
        </p:txBody>
      </p:sp>
      <p:pic>
        <p:nvPicPr>
          <p:cNvPr id="1026" name="Picture 2" descr="https://blog.kakaocdn.net/dn/bAmtqx/btq4f0vR6mp/lzThOlW2XQtMoHq5urHri1/img.jpg">
            <a:extLst>
              <a:ext uri="{FF2B5EF4-FFF2-40B4-BE49-F238E27FC236}">
                <a16:creationId xmlns:a16="http://schemas.microsoft.com/office/drawing/2014/main" id="{C2037077-AD63-432E-96A0-60A07EE3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2" y="3377757"/>
            <a:ext cx="5729030" cy="271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0EF33E-0069-4973-911E-5E2F5DF448BD}"/>
              </a:ext>
            </a:extLst>
          </p:cNvPr>
          <p:cNvSpPr/>
          <p:nvPr/>
        </p:nvSpPr>
        <p:spPr>
          <a:xfrm>
            <a:off x="9107648" y="2626339"/>
            <a:ext cx="11015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&lt; heavier!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3CA5E84E-BBDE-4B31-AB3C-B1FA1062897E}"/>
              </a:ext>
            </a:extLst>
          </p:cNvPr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0A4B96-8F6D-460C-9BA3-375F2E0C9B5E}"/>
              </a:ext>
            </a:extLst>
          </p:cNvPr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6765B3-612F-49B7-8EB9-4AC5E3C7C206}"/>
              </a:ext>
            </a:extLst>
          </p:cNvPr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3D8821-AFD3-44B4-977E-8503DC9C2A88}"/>
              </a:ext>
            </a:extLst>
          </p:cNvPr>
          <p:cNvSpPr txBox="1"/>
          <p:nvPr/>
        </p:nvSpPr>
        <p:spPr>
          <a:xfrm>
            <a:off x="449943" y="629558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Dataset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8E5A5D-D5CE-4273-BAB2-8F060589CD0B}"/>
              </a:ext>
            </a:extLst>
          </p:cNvPr>
          <p:cNvSpPr/>
          <p:nvPr/>
        </p:nvSpPr>
        <p:spPr>
          <a:xfrm>
            <a:off x="2178238" y="1582579"/>
            <a:ext cx="15456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patients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1283 images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6854DD-45EA-432D-BAFF-F43774760101}"/>
              </a:ext>
            </a:extLst>
          </p:cNvPr>
          <p:cNvSpPr/>
          <p:nvPr/>
        </p:nvSpPr>
        <p:spPr>
          <a:xfrm>
            <a:off x="633638" y="1662086"/>
            <a:ext cx="1431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Old Version 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DE2240-5C0F-4FAD-B7CF-86A52DD31CDD}"/>
              </a:ext>
            </a:extLst>
          </p:cNvPr>
          <p:cNvSpPr/>
          <p:nvPr/>
        </p:nvSpPr>
        <p:spPr>
          <a:xfrm>
            <a:off x="6608565" y="1581220"/>
            <a:ext cx="15456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 </a:t>
            </a:r>
            <a:r>
              <a:rPr lang="en-US" altLang="ko-KR" dirty="0"/>
              <a:t>patients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1228 images</a:t>
            </a:r>
          </a:p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65ED76-B872-4571-A8A3-ED4ADB8B4C92}"/>
              </a:ext>
            </a:extLst>
          </p:cNvPr>
          <p:cNvSpPr/>
          <p:nvPr/>
        </p:nvSpPr>
        <p:spPr>
          <a:xfrm>
            <a:off x="5063965" y="1660727"/>
            <a:ext cx="154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New Version 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8C50B9-0314-4D87-B804-DBEB6834D252}"/>
              </a:ext>
            </a:extLst>
          </p:cNvPr>
          <p:cNvSpPr/>
          <p:nvPr/>
        </p:nvSpPr>
        <p:spPr>
          <a:xfrm>
            <a:off x="656926" y="2781549"/>
            <a:ext cx="3622375" cy="3011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2021S 011852901010_spline.json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┖ Files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┖ File Name : 240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Splines     : [[240, 34],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           [241, 34],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                     …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              [50,100]]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┖ File Name : 241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131286B-F1BB-41CD-A198-47A7E7DAD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23" y="3001461"/>
            <a:ext cx="2502466" cy="183059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CD04CC-0037-41F0-BF48-2F66E3FBA321}"/>
              </a:ext>
            </a:extLst>
          </p:cNvPr>
          <p:cNvSpPr/>
          <p:nvPr/>
        </p:nvSpPr>
        <p:spPr>
          <a:xfrm>
            <a:off x="5153425" y="2781549"/>
            <a:ext cx="3622375" cy="22728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2021S 011852901010/240.json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┖ Files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┖ Splines     : [[240, 34],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           [241, 34],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                     …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              [50,100]]</a:t>
            </a:r>
          </a:p>
        </p:txBody>
      </p:sp>
    </p:spTree>
    <p:extLst>
      <p:ext uri="{BB962C8B-B14F-4D97-AF65-F5344CB8AC3E}">
        <p14:creationId xmlns:p14="http://schemas.microsoft.com/office/powerpoint/2010/main" val="292711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3CA5E84E-BBDE-4B31-AB3C-B1FA1062897E}"/>
              </a:ext>
            </a:extLst>
          </p:cNvPr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0A4B96-8F6D-460C-9BA3-375F2E0C9B5E}"/>
              </a:ext>
            </a:extLst>
          </p:cNvPr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6765B3-612F-49B7-8EB9-4AC5E3C7C206}"/>
              </a:ext>
            </a:extLst>
          </p:cNvPr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3D8821-AFD3-44B4-977E-8503DC9C2A88}"/>
              </a:ext>
            </a:extLst>
          </p:cNvPr>
          <p:cNvSpPr txBox="1"/>
          <p:nvPr/>
        </p:nvSpPr>
        <p:spPr>
          <a:xfrm>
            <a:off x="449943" y="629558"/>
            <a:ext cx="151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DeepLabV3</a:t>
            </a:r>
            <a:endParaRPr lang="ko-KR" altLang="en-US" sz="2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367298-4129-4878-BA17-4D09660FFEF0}"/>
              </a:ext>
            </a:extLst>
          </p:cNvPr>
          <p:cNvSpPr/>
          <p:nvPr/>
        </p:nvSpPr>
        <p:spPr>
          <a:xfrm>
            <a:off x="633638" y="1435359"/>
            <a:ext cx="5817847" cy="3445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 92.33%</a:t>
            </a:r>
          </a:p>
          <a:p>
            <a:pPr>
              <a:lnSpc>
                <a:spcPct val="250000"/>
              </a:lnSpc>
            </a:pPr>
            <a:r>
              <a:rPr lang="en-US" altLang="ko-KR" dirty="0"/>
              <a:t>MAE : 0.0003%</a:t>
            </a:r>
          </a:p>
          <a:p>
            <a:pPr>
              <a:lnSpc>
                <a:spcPct val="250000"/>
              </a:lnSpc>
            </a:pPr>
            <a:r>
              <a:rPr lang="en-US" altLang="ko-KR" dirty="0"/>
              <a:t>F1 Measure : 72.34%</a:t>
            </a:r>
          </a:p>
          <a:p>
            <a:pPr>
              <a:lnSpc>
                <a:spcPct val="250000"/>
              </a:lnSpc>
            </a:pPr>
            <a:r>
              <a:rPr lang="en-US" altLang="ko-KR" dirty="0"/>
              <a:t>S Measure : 77.85% </a:t>
            </a:r>
          </a:p>
          <a:p>
            <a:pPr>
              <a:lnSpc>
                <a:spcPct val="250000"/>
              </a:lnSpc>
            </a:pPr>
            <a:r>
              <a:rPr lang="en-US" altLang="ko-KR" dirty="0"/>
              <a:t>E Measure : 90.87%</a:t>
            </a:r>
            <a:endParaRPr lang="en-US" altLang="ko-KR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2050" name="Picture 2" descr="MSE, MAE 이란 무엇인가. : 네이버 블로그">
            <a:extLst>
              <a:ext uri="{FF2B5EF4-FFF2-40B4-BE49-F238E27FC236}">
                <a16:creationId xmlns:a16="http://schemas.microsoft.com/office/drawing/2014/main" id="{5D6D9480-9107-4254-9710-1308BB14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561" y="2350019"/>
            <a:ext cx="1947650" cy="5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AC50ADF-1EA3-48F8-9425-7DFE3244F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757215"/>
              </p:ext>
            </p:extLst>
          </p:nvPr>
        </p:nvGraphicFramePr>
        <p:xfrm>
          <a:off x="6901982" y="1764552"/>
          <a:ext cx="18185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710">
                  <a:extLst>
                    <a:ext uri="{9D8B030D-6E8A-4147-A177-3AD203B41FA5}">
                      <a16:colId xmlns:a16="http://schemas.microsoft.com/office/drawing/2014/main" val="485320275"/>
                    </a:ext>
                  </a:extLst>
                </a:gridCol>
                <a:gridCol w="363710">
                  <a:extLst>
                    <a:ext uri="{9D8B030D-6E8A-4147-A177-3AD203B41FA5}">
                      <a16:colId xmlns:a16="http://schemas.microsoft.com/office/drawing/2014/main" val="1699305604"/>
                    </a:ext>
                  </a:extLst>
                </a:gridCol>
                <a:gridCol w="363710">
                  <a:extLst>
                    <a:ext uri="{9D8B030D-6E8A-4147-A177-3AD203B41FA5}">
                      <a16:colId xmlns:a16="http://schemas.microsoft.com/office/drawing/2014/main" val="465142619"/>
                    </a:ext>
                  </a:extLst>
                </a:gridCol>
                <a:gridCol w="363710">
                  <a:extLst>
                    <a:ext uri="{9D8B030D-6E8A-4147-A177-3AD203B41FA5}">
                      <a16:colId xmlns:a16="http://schemas.microsoft.com/office/drawing/2014/main" val="2214713473"/>
                    </a:ext>
                  </a:extLst>
                </a:gridCol>
                <a:gridCol w="363710">
                  <a:extLst>
                    <a:ext uri="{9D8B030D-6E8A-4147-A177-3AD203B41FA5}">
                      <a16:colId xmlns:a16="http://schemas.microsoft.com/office/drawing/2014/main" val="4220994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71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8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71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955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60334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F4E00EC-B74F-40B1-A17B-772DABC27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680618"/>
              </p:ext>
            </p:extLst>
          </p:nvPr>
        </p:nvGraphicFramePr>
        <p:xfrm>
          <a:off x="9204586" y="1764552"/>
          <a:ext cx="18185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710">
                  <a:extLst>
                    <a:ext uri="{9D8B030D-6E8A-4147-A177-3AD203B41FA5}">
                      <a16:colId xmlns:a16="http://schemas.microsoft.com/office/drawing/2014/main" val="485320275"/>
                    </a:ext>
                  </a:extLst>
                </a:gridCol>
                <a:gridCol w="363710">
                  <a:extLst>
                    <a:ext uri="{9D8B030D-6E8A-4147-A177-3AD203B41FA5}">
                      <a16:colId xmlns:a16="http://schemas.microsoft.com/office/drawing/2014/main" val="1699305604"/>
                    </a:ext>
                  </a:extLst>
                </a:gridCol>
                <a:gridCol w="363710">
                  <a:extLst>
                    <a:ext uri="{9D8B030D-6E8A-4147-A177-3AD203B41FA5}">
                      <a16:colId xmlns:a16="http://schemas.microsoft.com/office/drawing/2014/main" val="465142619"/>
                    </a:ext>
                  </a:extLst>
                </a:gridCol>
                <a:gridCol w="363710">
                  <a:extLst>
                    <a:ext uri="{9D8B030D-6E8A-4147-A177-3AD203B41FA5}">
                      <a16:colId xmlns:a16="http://schemas.microsoft.com/office/drawing/2014/main" val="2214713473"/>
                    </a:ext>
                  </a:extLst>
                </a:gridCol>
                <a:gridCol w="363710">
                  <a:extLst>
                    <a:ext uri="{9D8B030D-6E8A-4147-A177-3AD203B41FA5}">
                      <a16:colId xmlns:a16="http://schemas.microsoft.com/office/drawing/2014/main" val="4220994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96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96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96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71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96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96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8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796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71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955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60334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C63BB512-3267-4342-B4C3-0C6BE35552C2}"/>
              </a:ext>
            </a:extLst>
          </p:cNvPr>
          <p:cNvSpPr/>
          <p:nvPr/>
        </p:nvSpPr>
        <p:spPr>
          <a:xfrm>
            <a:off x="7020624" y="1250693"/>
            <a:ext cx="158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Ground Truth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85D606-60C4-47EA-9519-40CFA2C3A950}"/>
              </a:ext>
            </a:extLst>
          </p:cNvPr>
          <p:cNvSpPr/>
          <p:nvPr/>
        </p:nvSpPr>
        <p:spPr>
          <a:xfrm>
            <a:off x="9204586" y="1250693"/>
            <a:ext cx="1919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Detection Result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9C810-2206-4337-A9A4-0891D9156611}"/>
              </a:ext>
            </a:extLst>
          </p:cNvPr>
          <p:cNvSpPr/>
          <p:nvPr/>
        </p:nvSpPr>
        <p:spPr>
          <a:xfrm>
            <a:off x="6840587" y="3886548"/>
            <a:ext cx="1622367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True Positive :  6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True Negative : 9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False Positive : 6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False Negative : 4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4B1239B-DCE1-4555-879D-115E3CD070E6}"/>
              </a:ext>
            </a:extLst>
          </p:cNvPr>
          <p:cNvCxnSpPr/>
          <p:nvPr/>
        </p:nvCxnSpPr>
        <p:spPr>
          <a:xfrm>
            <a:off x="8720532" y="4568262"/>
            <a:ext cx="354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22224C-D31C-4A6B-A5D5-FAE4A3957F67}"/>
              </a:ext>
            </a:extLst>
          </p:cNvPr>
          <p:cNvSpPr/>
          <p:nvPr/>
        </p:nvSpPr>
        <p:spPr>
          <a:xfrm>
            <a:off x="9400769" y="3886548"/>
            <a:ext cx="2243150" cy="167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Accuracy : 15/25=0.6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MAE : 0.399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Precision : 6/12 = 0.5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Recall : 6/10 = 0.6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F1 Measure : 0.55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BC5AD4-D79B-4B01-8EFA-F2B185475410}"/>
              </a:ext>
            </a:extLst>
          </p:cNvPr>
          <p:cNvSpPr/>
          <p:nvPr/>
        </p:nvSpPr>
        <p:spPr>
          <a:xfrm>
            <a:off x="292879" y="5793014"/>
            <a:ext cx="1089197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Fan, D. P., Gong, C., Cao, Y., Ren, B., Cheng, M. M., &amp;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Borji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, A. (2018). Enhanced-alignment measure for binary foreground map evaluation. </a:t>
            </a:r>
            <a:r>
              <a:rPr lang="en-US" altLang="ko-KR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arXiv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preprint arXiv:1805.10421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C9EAFE-92BF-4D4A-9218-D9D1239FF0CC}"/>
              </a:ext>
            </a:extLst>
          </p:cNvPr>
          <p:cNvSpPr/>
          <p:nvPr/>
        </p:nvSpPr>
        <p:spPr>
          <a:xfrm>
            <a:off x="292879" y="5982589"/>
            <a:ext cx="10663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Fan, D. P., Cheng, M. M., Liu, Y., Li, T., &amp;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Borji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, A. (2017). Structure-measure: A new way to evaluate foreground maps. In 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Proceedings of the IEEE international conference on computer vision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 (pp. 4548-4557).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85D2D0-A627-48E7-897A-04AF090D5866}"/>
              </a:ext>
            </a:extLst>
          </p:cNvPr>
          <p:cNvSpPr/>
          <p:nvPr/>
        </p:nvSpPr>
        <p:spPr>
          <a:xfrm>
            <a:off x="3386880" y="3886548"/>
            <a:ext cx="1506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structure similarity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FCC6EC-FAA7-4EBC-ADD5-9AA66868AA32}"/>
              </a:ext>
            </a:extLst>
          </p:cNvPr>
          <p:cNvSpPr/>
          <p:nvPr/>
        </p:nvSpPr>
        <p:spPr>
          <a:xfrm>
            <a:off x="2366953" y="5219652"/>
            <a:ext cx="7297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0.0003 </a:t>
            </a:r>
            <a:r>
              <a:rPr lang="ko-KR" altLang="en-US" dirty="0" err="1"/>
              <a:t>mae</a:t>
            </a:r>
            <a:r>
              <a:rPr lang="ko-KR" altLang="en-US" dirty="0"/>
              <a:t>, 0.7234 </a:t>
            </a:r>
            <a:r>
              <a:rPr lang="ko-KR" altLang="en-US" dirty="0" err="1"/>
              <a:t>max-fmeasure</a:t>
            </a:r>
            <a:r>
              <a:rPr lang="ko-KR" altLang="en-US" dirty="0"/>
              <a:t>, 0.9087 </a:t>
            </a:r>
            <a:r>
              <a:rPr lang="ko-KR" altLang="en-US" dirty="0" err="1"/>
              <a:t>max-Emeasure</a:t>
            </a:r>
            <a:r>
              <a:rPr lang="ko-KR" altLang="en-US" dirty="0"/>
              <a:t>, 0.7785 </a:t>
            </a:r>
            <a:r>
              <a:rPr lang="ko-KR" altLang="en-US" dirty="0" err="1"/>
              <a:t>S-measure</a:t>
            </a:r>
            <a:r>
              <a:rPr lang="ko-KR" altLang="en-US" dirty="0"/>
              <a:t>..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548CA1-C019-43E7-9210-1856724223EC}"/>
              </a:ext>
            </a:extLst>
          </p:cNvPr>
          <p:cNvSpPr/>
          <p:nvPr/>
        </p:nvSpPr>
        <p:spPr>
          <a:xfrm>
            <a:off x="3386880" y="4534871"/>
            <a:ext cx="1089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global + local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63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3CA5E84E-BBDE-4B31-AB3C-B1FA1062897E}"/>
              </a:ext>
            </a:extLst>
          </p:cNvPr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0A4B96-8F6D-460C-9BA3-375F2E0C9B5E}"/>
              </a:ext>
            </a:extLst>
          </p:cNvPr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6765B3-612F-49B7-8EB9-4AC5E3C7C206}"/>
              </a:ext>
            </a:extLst>
          </p:cNvPr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3D8821-AFD3-44B4-977E-8503DC9C2A88}"/>
              </a:ext>
            </a:extLst>
          </p:cNvPr>
          <p:cNvSpPr txBox="1"/>
          <p:nvPr/>
        </p:nvSpPr>
        <p:spPr>
          <a:xfrm>
            <a:off x="449943" y="629558"/>
            <a:ext cx="151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DeepLabV3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FE09DC-74A4-40A3-830C-EFE85EB349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44" y="1282515"/>
            <a:ext cx="2273156" cy="16628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B7AB17-47D6-4A52-A144-7E30255CC4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6" y="1282518"/>
            <a:ext cx="2273156" cy="16628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C1FE47-7AA7-4D32-8970-51D1BB5006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61" y="2945370"/>
            <a:ext cx="2273155" cy="16628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9AE55BB-1F0C-437E-A20D-3FD83B4E73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50" y="2945370"/>
            <a:ext cx="2273154" cy="16628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FB07A4-F81F-47E0-8E82-A4FBB2CFAC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5" y="2945370"/>
            <a:ext cx="2273154" cy="16628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E68BA17-4028-4193-811D-34487A7F08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46" y="4608222"/>
            <a:ext cx="2273154" cy="16628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9EF36C-85AD-423A-B4E4-60E6FCE9F77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57" y="4608222"/>
            <a:ext cx="2273155" cy="166285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6BB137A-6F81-4C7A-9817-96CF10FA30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5" y="4608222"/>
            <a:ext cx="2273155" cy="166285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AF3945F-3052-4A25-8835-1A8FE8EB7E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61" y="1282515"/>
            <a:ext cx="2273157" cy="166285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1041CD-0026-497A-808C-E8D2E20A2803}"/>
              </a:ext>
            </a:extLst>
          </p:cNvPr>
          <p:cNvSpPr/>
          <p:nvPr/>
        </p:nvSpPr>
        <p:spPr>
          <a:xfrm>
            <a:off x="7740569" y="1361890"/>
            <a:ext cx="256031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2021S 0118390020101-424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Acc : 77.44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F1 : 71.5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MAE : 0.23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0F3958-FFDF-43A1-AA24-6CCBEC8669F6}"/>
              </a:ext>
            </a:extLst>
          </p:cNvPr>
          <p:cNvSpPr/>
          <p:nvPr/>
        </p:nvSpPr>
        <p:spPr>
          <a:xfrm>
            <a:off x="7740569" y="3099847"/>
            <a:ext cx="256031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2021S 0118390020102-253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Acc : 88.55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F1 : 88.02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MAE : 0.11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6C0CAC-6B44-4E31-A3E9-1627D14403B5}"/>
              </a:ext>
            </a:extLst>
          </p:cNvPr>
          <p:cNvSpPr/>
          <p:nvPr/>
        </p:nvSpPr>
        <p:spPr>
          <a:xfrm>
            <a:off x="7740569" y="4741127"/>
            <a:ext cx="256031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2021S 0120351030101-585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Acc : 91.87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F1 : 90.96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MAE : 0.08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672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3CA5E84E-BBDE-4B31-AB3C-B1FA1062897E}"/>
              </a:ext>
            </a:extLst>
          </p:cNvPr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0A4B96-8F6D-460C-9BA3-375F2E0C9B5E}"/>
              </a:ext>
            </a:extLst>
          </p:cNvPr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6765B3-612F-49B7-8EB9-4AC5E3C7C206}"/>
              </a:ext>
            </a:extLst>
          </p:cNvPr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3D8821-AFD3-44B4-977E-8503DC9C2A88}"/>
              </a:ext>
            </a:extLst>
          </p:cNvPr>
          <p:cNvSpPr txBox="1"/>
          <p:nvPr/>
        </p:nvSpPr>
        <p:spPr>
          <a:xfrm>
            <a:off x="449943" y="629558"/>
            <a:ext cx="151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DeepLabV3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D898F0-B708-4683-AA83-CB801FB7B8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8" y="1282517"/>
            <a:ext cx="2273155" cy="16628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E3523D-D699-4F44-9838-BEE239CC67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66" y="1282517"/>
            <a:ext cx="2273155" cy="1662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9E91B9-200F-42FB-9E00-DFB52AD68E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61" y="1285521"/>
            <a:ext cx="2283099" cy="16701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850686-C6DD-4A9A-9A12-7996F70D0B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66" y="2948372"/>
            <a:ext cx="2273155" cy="16628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27413CD-D45C-48A4-A77A-0F58B58ABD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61" y="2951376"/>
            <a:ext cx="2283100" cy="16701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B6348E1-1969-4757-B51D-357783C584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9" y="2948372"/>
            <a:ext cx="2281544" cy="166899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3ECC438-E779-46CC-AFB8-C03517548C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9" y="4615153"/>
            <a:ext cx="2281544" cy="166898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A2D2CDD-5B9B-4541-A616-7A52AA6772F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66" y="4614228"/>
            <a:ext cx="2281544" cy="166899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35D682D-1989-4A3E-9BBD-6642D0B127B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250" y="4614229"/>
            <a:ext cx="2281544" cy="1668989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D8C534-1465-4BE1-9CE5-E063736BCFE0}"/>
              </a:ext>
            </a:extLst>
          </p:cNvPr>
          <p:cNvSpPr/>
          <p:nvPr/>
        </p:nvSpPr>
        <p:spPr>
          <a:xfrm>
            <a:off x="7740569" y="1361890"/>
            <a:ext cx="256031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2021S 0115077050101-522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Acc : 82.7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F1 : 82.06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MAE : 0.17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B48F4C-6C73-4849-82A5-DFA8919FDF6F}"/>
              </a:ext>
            </a:extLst>
          </p:cNvPr>
          <p:cNvSpPr/>
          <p:nvPr/>
        </p:nvSpPr>
        <p:spPr>
          <a:xfrm>
            <a:off x="7740569" y="3099847"/>
            <a:ext cx="256031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2021S 0115077050101-227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Acc : 77.07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F1 : 44.19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MAE : 0.23</a:t>
            </a:r>
            <a:endParaRPr lang="ko-KR" altLang="en-US" sz="14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BE76A6-F97D-4967-BCBB-A2BA6FC0B3C4}"/>
              </a:ext>
            </a:extLst>
          </p:cNvPr>
          <p:cNvSpPr/>
          <p:nvPr/>
        </p:nvSpPr>
        <p:spPr>
          <a:xfrm>
            <a:off x="7740569" y="4741127"/>
            <a:ext cx="2667718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2021S 0116781010101-1193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Acc : 94.83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F1 : 40.36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MAE : 0.05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9412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0A805B88-2D88-4E96-AB74-31A34E82ADB6}"/>
              </a:ext>
            </a:extLst>
          </p:cNvPr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15A518B-40E8-4F61-BB99-4915505D15A6}"/>
              </a:ext>
            </a:extLst>
          </p:cNvPr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A518F7A-606D-44EA-ABEA-88EA99835618}"/>
              </a:ext>
            </a:extLst>
          </p:cNvPr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754C6-9273-4913-9968-08B0F93B296D}"/>
              </a:ext>
            </a:extLst>
          </p:cNvPr>
          <p:cNvSpPr txBox="1"/>
          <p:nvPr/>
        </p:nvSpPr>
        <p:spPr>
          <a:xfrm>
            <a:off x="449943" y="629558"/>
            <a:ext cx="151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DeepLabV3</a:t>
            </a:r>
            <a:endParaRPr lang="ko-KR" altLang="en-US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AA0162-C3BC-4935-BDDC-3CC24B2F81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48" y="1282517"/>
            <a:ext cx="2273155" cy="16628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3C24A2-7A70-4AF0-8937-3B0012130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60" y="1282517"/>
            <a:ext cx="2273156" cy="16628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6DC536-F820-4C36-BAAB-EB7F1E55DB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7" y="1282516"/>
            <a:ext cx="2273155" cy="16628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414504-C3D7-48FE-873E-9B9A3A7F27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48" y="2945369"/>
            <a:ext cx="2273156" cy="16628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B2B5ED-AE32-4A7E-926C-D5EE614330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60" y="2945369"/>
            <a:ext cx="2273156" cy="16628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F92204-A838-48AE-A83D-70C30FE264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" y="2945369"/>
            <a:ext cx="2273155" cy="166285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96D6532-6345-404D-955F-396D6A6CFA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23" y="4608222"/>
            <a:ext cx="2273155" cy="166285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323F308-ABFC-4A84-B864-BBD77C4186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34" y="4608222"/>
            <a:ext cx="2273155" cy="166285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AC7D1C-2A8E-4CF1-8328-A52C59C7785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2" y="4606043"/>
            <a:ext cx="2273155" cy="166285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CF1827-A789-484E-923B-22AE8D1BFBE8}"/>
              </a:ext>
            </a:extLst>
          </p:cNvPr>
          <p:cNvSpPr/>
          <p:nvPr/>
        </p:nvSpPr>
        <p:spPr>
          <a:xfrm>
            <a:off x="7740569" y="1361890"/>
            <a:ext cx="256031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2021S 0124324010101-279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Acc : 95.64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F1 : 64.96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MAE : 0.04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2B9864-2544-4F82-A7E1-612CD966BEE1}"/>
              </a:ext>
            </a:extLst>
          </p:cNvPr>
          <p:cNvSpPr/>
          <p:nvPr/>
        </p:nvSpPr>
        <p:spPr>
          <a:xfrm>
            <a:off x="7740569" y="3099847"/>
            <a:ext cx="2560316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2021S 0124324010101-399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Acc : 98.67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F1 : 93.15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MAE : 0.01</a:t>
            </a:r>
            <a:endParaRPr lang="ko-KR" altLang="en-US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FD356F-2502-4E06-BC3A-92381B200065}"/>
              </a:ext>
            </a:extLst>
          </p:cNvPr>
          <p:cNvSpPr/>
          <p:nvPr/>
        </p:nvSpPr>
        <p:spPr>
          <a:xfrm>
            <a:off x="7740569" y="4741127"/>
            <a:ext cx="2605200" cy="1353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2021S 0124324010101-599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Acc : 98.12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F1 : 85.28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MAE : 0.02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4570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0A805B88-2D88-4E96-AB74-31A34E82ADB6}"/>
              </a:ext>
            </a:extLst>
          </p:cNvPr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15A518B-40E8-4F61-BB99-4915505D15A6}"/>
              </a:ext>
            </a:extLst>
          </p:cNvPr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A518F7A-606D-44EA-ABEA-88EA99835618}"/>
              </a:ext>
            </a:extLst>
          </p:cNvPr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754C6-9273-4913-9968-08B0F93B296D}"/>
              </a:ext>
            </a:extLst>
          </p:cNvPr>
          <p:cNvSpPr txBox="1"/>
          <p:nvPr/>
        </p:nvSpPr>
        <p:spPr>
          <a:xfrm>
            <a:off x="449943" y="629558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/>
              <a:t>MaskRCNN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15D1C-29DC-4F80-9080-FAFDB1A9FBDB}"/>
              </a:ext>
            </a:extLst>
          </p:cNvPr>
          <p:cNvSpPr txBox="1"/>
          <p:nvPr/>
        </p:nvSpPr>
        <p:spPr>
          <a:xfrm>
            <a:off x="561638" y="1518407"/>
            <a:ext cx="912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There’s no problem during training but still not trained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82A44F-7AED-4FEA-884F-C9E793B0A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2" b="9230"/>
          <a:stretch/>
        </p:blipFill>
        <p:spPr bwMode="auto">
          <a:xfrm>
            <a:off x="935682" y="2386964"/>
            <a:ext cx="2172582" cy="21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0A8AF7-8E0D-4A9A-A888-309D41C09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2" b="8794"/>
          <a:stretch/>
        </p:blipFill>
        <p:spPr bwMode="auto">
          <a:xfrm>
            <a:off x="3585674" y="2376478"/>
            <a:ext cx="2172582" cy="21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F4A1D81-D10C-4CC6-BE10-038027AE9FEC}"/>
              </a:ext>
            </a:extLst>
          </p:cNvPr>
          <p:cNvSpPr/>
          <p:nvPr/>
        </p:nvSpPr>
        <p:spPr>
          <a:xfrm>
            <a:off x="1011115" y="4737575"/>
            <a:ext cx="1919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Detection Result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2C80F5-4515-4D50-84C1-A6BF00FBE7A0}"/>
              </a:ext>
            </a:extLst>
          </p:cNvPr>
          <p:cNvSpPr/>
          <p:nvPr/>
        </p:nvSpPr>
        <p:spPr>
          <a:xfrm>
            <a:off x="3881331" y="4737575"/>
            <a:ext cx="1581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Ground Truth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0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0A805B88-2D88-4E96-AB74-31A34E82ADB6}"/>
              </a:ext>
            </a:extLst>
          </p:cNvPr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15A518B-40E8-4F61-BB99-4915505D15A6}"/>
              </a:ext>
            </a:extLst>
          </p:cNvPr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A518F7A-606D-44EA-ABEA-88EA99835618}"/>
              </a:ext>
            </a:extLst>
          </p:cNvPr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754C6-9273-4913-9968-08B0F93B296D}"/>
              </a:ext>
            </a:extLst>
          </p:cNvPr>
          <p:cNvSpPr txBox="1"/>
          <p:nvPr/>
        </p:nvSpPr>
        <p:spPr>
          <a:xfrm>
            <a:off x="449943" y="629558"/>
            <a:ext cx="3838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DeepLabv3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with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normal images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15D1C-29DC-4F80-9080-FAFDB1A9FBDB}"/>
              </a:ext>
            </a:extLst>
          </p:cNvPr>
          <p:cNvSpPr txBox="1"/>
          <p:nvPr/>
        </p:nvSpPr>
        <p:spPr>
          <a:xfrm>
            <a:off x="561638" y="1551964"/>
            <a:ext cx="270167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Dataset : 11 patients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        84 images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F0F2B6-E496-42B3-A2D6-0D991B241D36}"/>
              </a:ext>
            </a:extLst>
          </p:cNvPr>
          <p:cNvCxnSpPr/>
          <p:nvPr/>
        </p:nvCxnSpPr>
        <p:spPr>
          <a:xfrm>
            <a:off x="3590488" y="2080470"/>
            <a:ext cx="81373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ABCB16-64F7-4EDD-ABAE-2385CAF56257}"/>
              </a:ext>
            </a:extLst>
          </p:cNvPr>
          <p:cNvSpPr txBox="1"/>
          <p:nvPr/>
        </p:nvSpPr>
        <p:spPr>
          <a:xfrm>
            <a:off x="4965858" y="1551964"/>
            <a:ext cx="432075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Normal : 18 images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Non-Normal : 68 images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08041F-614B-44F4-A4FB-D4D40D72E877}"/>
              </a:ext>
            </a:extLst>
          </p:cNvPr>
          <p:cNvSpPr/>
          <p:nvPr/>
        </p:nvSpPr>
        <p:spPr>
          <a:xfrm>
            <a:off x="606027" y="2850325"/>
            <a:ext cx="745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Most of images are predicted as “At least one malignant lesion exists”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30441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10543</TotalTime>
  <Words>601</Words>
  <Application>Microsoft Office PowerPoint</Application>
  <PresentationFormat>와이드스크린</PresentationFormat>
  <Paragraphs>177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나눔스퀘어</vt:lpstr>
      <vt:lpstr>맑은 고딕</vt:lpstr>
      <vt:lpstr>기본</vt:lpstr>
      <vt:lpstr>1_기본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444</cp:revision>
  <dcterms:created xsi:type="dcterms:W3CDTF">2017-11-24T11:22:27Z</dcterms:created>
  <dcterms:modified xsi:type="dcterms:W3CDTF">2021-09-02T13:27:47Z</dcterms:modified>
</cp:coreProperties>
</file>